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2"/>
  </p:notesMasterIdLst>
  <p:sldIdLst>
    <p:sldId id="297" r:id="rId5"/>
    <p:sldId id="312" r:id="rId6"/>
    <p:sldId id="386" r:id="rId7"/>
    <p:sldId id="387" r:id="rId8"/>
    <p:sldId id="388" r:id="rId9"/>
    <p:sldId id="385" r:id="rId10"/>
    <p:sldId id="384" r:id="rId1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0A3170-AA8C-43FC-A423-F78FBBCB9DF6}" v="2" dt="2020-06-10T07:27:13.916"/>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1" autoAdjust="0"/>
    <p:restoredTop sz="79255" autoAdjust="0"/>
  </p:normalViewPr>
  <p:slideViewPr>
    <p:cSldViewPr snapToGrid="0" showGuides="1">
      <p:cViewPr varScale="1">
        <p:scale>
          <a:sx n="70" d="100"/>
          <a:sy n="70" d="100"/>
        </p:scale>
        <p:origin x="1376" y="56"/>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10.06.2020</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tutorial video where we will show you how you can </a:t>
            </a:r>
            <a:r>
              <a:rPr lang="en-US" b="1" dirty="0"/>
              <a:t>Retrieving high quality extracted PK data by browsing for drugs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2277970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3267920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3074079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574446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With</a:t>
            </a:r>
            <a:r>
              <a:rPr lang="nl-NL" dirty="0"/>
              <a:t> </a:t>
            </a:r>
            <a:r>
              <a:rPr lang="nl-NL" dirty="0" err="1"/>
              <a:t>that</a:t>
            </a:r>
            <a:r>
              <a:rPr lang="nl-NL" dirty="0"/>
              <a:t> I </a:t>
            </a:r>
            <a:r>
              <a:rPr lang="nl-NL" dirty="0" err="1"/>
              <a:t>would</a:t>
            </a:r>
            <a:r>
              <a:rPr lang="nl-NL" dirty="0"/>
              <a:t> like to </a:t>
            </a: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 I case of </a:t>
            </a:r>
            <a:r>
              <a:rPr lang="nl-NL" dirty="0" err="1"/>
              <a:t>quetsions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10.06.2020</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10.06.2020</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10.06.2020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10.06.2020</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10.06.2020</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10.06.2020</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10.06.2020</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10.06.2020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10.06.2020</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10.06.2020</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10.06.2020</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10.06.2020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10.06.2020</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10.06.2020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10.06.2020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10.06.2020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10.06.2020</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10.06.2020</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lstStyle/>
          <a:p>
            <a:r>
              <a:rPr lang="en-US" dirty="0"/>
              <a:t>Marnix Wieffer, Senior marketing manager </a:t>
            </a:r>
          </a:p>
        </p:txBody>
      </p:sp>
      <p:sp>
        <p:nvSpPr>
          <p:cNvPr id="2" name="Title 1"/>
          <p:cNvSpPr>
            <a:spLocks noGrp="1"/>
          </p:cNvSpPr>
          <p:nvPr>
            <p:ph type="ctrTitle"/>
          </p:nvPr>
        </p:nvSpPr>
        <p:spPr>
          <a:xfrm>
            <a:off x="475840" y="1659467"/>
            <a:ext cx="5550887" cy="1744133"/>
          </a:xfrm>
        </p:spPr>
        <p:txBody>
          <a:bodyPr>
            <a:normAutofit/>
          </a:bodyPr>
          <a:lstStyle/>
          <a:p>
            <a:r>
              <a:rPr lang="en-US" dirty="0"/>
              <a:t>Browsing for Pharmacokinetic data </a:t>
            </a:r>
          </a:p>
        </p:txBody>
      </p:sp>
      <p:sp>
        <p:nvSpPr>
          <p:cNvPr id="5" name="Text Placeholder 4"/>
          <p:cNvSpPr>
            <a:spLocks noGrp="1"/>
          </p:cNvSpPr>
          <p:nvPr>
            <p:ph type="body" sz="quarter" idx="16"/>
          </p:nvPr>
        </p:nvSpPr>
        <p:spPr/>
        <p:txBody>
          <a:bodyPr>
            <a:normAutofit/>
          </a:bodyPr>
          <a:lstStyle/>
          <a:p>
            <a:r>
              <a:rPr lang="en-US" b="1" dirty="0"/>
              <a:t>Retrieving high quality extracted PK data by browsing for drugs</a:t>
            </a:r>
            <a:endParaRPr lang="en-US" dirty="0"/>
          </a:p>
        </p:txBody>
      </p:sp>
      <p:sp>
        <p:nvSpPr>
          <p:cNvPr id="3" name="Text Placeholder 2"/>
          <p:cNvSpPr>
            <a:spLocks noGrp="1"/>
          </p:cNvSpPr>
          <p:nvPr>
            <p:ph type="body" sz="quarter" idx="13"/>
          </p:nvPr>
        </p:nvSpPr>
        <p:spPr/>
        <p:txBody>
          <a:bodyPr/>
          <a:lstStyle/>
          <a:p>
            <a:endParaRPr lang="en-US"/>
          </a:p>
        </p:txBody>
      </p:sp>
      <p:pic>
        <p:nvPicPr>
          <p:cNvPr id="6" name="Afbeelding 5">
            <a:extLst>
              <a:ext uri="{FF2B5EF4-FFF2-40B4-BE49-F238E27FC236}">
                <a16:creationId xmlns:a16="http://schemas.microsoft.com/office/drawing/2014/main" id="{4F0CB84E-421B-4ED0-9C32-43E581746C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5622" y="367484"/>
            <a:ext cx="4446194" cy="447051"/>
          </a:xfrm>
          <a:prstGeom prst="rect">
            <a:avLst/>
          </a:prstGeom>
        </p:spPr>
      </p:pic>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10.06.2020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Learning objective </a:t>
            </a:r>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469079" y="1237591"/>
            <a:ext cx="7991475" cy="3264797"/>
          </a:xfrm>
        </p:spPr>
        <p:txBody>
          <a:bodyPr>
            <a:normAutofit/>
          </a:bodyPr>
          <a:lstStyle/>
          <a:p>
            <a:pPr marL="342900" lvl="0" indent="-342900">
              <a:buFont typeface="+mj-lt"/>
              <a:buAutoNum type="arabicPeriod"/>
            </a:pPr>
            <a:r>
              <a:rPr lang="en-GB" dirty="0"/>
              <a:t>PK parameters available in PharmaPendium  </a:t>
            </a:r>
          </a:p>
          <a:p>
            <a:pPr marL="342900" lvl="0" indent="-342900">
              <a:buFont typeface="+mj-lt"/>
              <a:buAutoNum type="arabicPeriod"/>
            </a:pPr>
            <a:r>
              <a:rPr lang="en-GB" dirty="0"/>
              <a:t>Browse for drug by indication </a:t>
            </a:r>
          </a:p>
          <a:p>
            <a:pPr marL="342900" lvl="0" indent="-342900">
              <a:buFont typeface="+mj-lt"/>
              <a:buAutoNum type="arabicPeriod"/>
            </a:pPr>
            <a:r>
              <a:rPr lang="en-GB" dirty="0"/>
              <a:t>PK data results view </a:t>
            </a:r>
          </a:p>
          <a:p>
            <a:pPr marL="342900" lvl="0" indent="-342900">
              <a:buFont typeface="+mj-lt"/>
              <a:buAutoNum type="arabicPeriod"/>
            </a:pPr>
            <a:r>
              <a:rPr lang="en-GB" dirty="0"/>
              <a:t>Filtering and sorting PK data </a:t>
            </a:r>
          </a:p>
          <a:p>
            <a:pPr marL="342900" lvl="0" indent="-342900">
              <a:buFont typeface="+mj-lt"/>
              <a:buAutoNum type="arabicPeriod"/>
            </a:pPr>
            <a:r>
              <a:rPr lang="en-GB" dirty="0"/>
              <a:t>Explore source documents </a:t>
            </a:r>
          </a:p>
          <a:p>
            <a:pPr lvl="0"/>
            <a:endParaRPr lang="en-US" dirty="0"/>
          </a:p>
          <a:p>
            <a:pPr algn="ctr"/>
            <a:r>
              <a:rPr lang="en-GB" dirty="0">
                <a:solidFill>
                  <a:srgbClr val="FF6C00"/>
                </a:solidFill>
              </a:rPr>
              <a:t>At the end of this video you should have a good understanding of how to retrieve PK data using the browse feature </a:t>
            </a:r>
            <a:endParaRPr lang="en-US" dirty="0"/>
          </a:p>
        </p:txBody>
      </p:sp>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10.06.2020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graphicFrame>
        <p:nvGraphicFramePr>
          <p:cNvPr id="13" name="Table 18">
            <a:extLst>
              <a:ext uri="{FF2B5EF4-FFF2-40B4-BE49-F238E27FC236}">
                <a16:creationId xmlns:a16="http://schemas.microsoft.com/office/drawing/2014/main" id="{D8C75DDD-3106-4963-8816-799657064B80}"/>
              </a:ext>
            </a:extLst>
          </p:cNvPr>
          <p:cNvGraphicFramePr>
            <a:graphicFrameLocks noGrp="1"/>
          </p:cNvGraphicFramePr>
          <p:nvPr>
            <p:extLst>
              <p:ext uri="{D42A27DB-BD31-4B8C-83A1-F6EECF244321}">
                <p14:modId xmlns:p14="http://schemas.microsoft.com/office/powerpoint/2010/main" val="3018819727"/>
              </p:ext>
            </p:extLst>
          </p:nvPr>
        </p:nvGraphicFramePr>
        <p:xfrm>
          <a:off x="425669" y="1188538"/>
          <a:ext cx="8278932" cy="2793915"/>
        </p:xfrm>
        <a:graphic>
          <a:graphicData uri="http://schemas.openxmlformats.org/drawingml/2006/table">
            <a:tbl>
              <a:tblPr firstRow="1" bandRow="1">
                <a:tableStyleId>{C083E6E3-FA7D-4D7B-A595-EF9225AFEA82}</a:tableStyleId>
              </a:tblPr>
              <a:tblGrid>
                <a:gridCol w="1776110">
                  <a:extLst>
                    <a:ext uri="{9D8B030D-6E8A-4147-A177-3AD203B41FA5}">
                      <a16:colId xmlns:a16="http://schemas.microsoft.com/office/drawing/2014/main" val="20000"/>
                    </a:ext>
                  </a:extLst>
                </a:gridCol>
                <a:gridCol w="1564105">
                  <a:extLst>
                    <a:ext uri="{9D8B030D-6E8A-4147-A177-3AD203B41FA5}">
                      <a16:colId xmlns:a16="http://schemas.microsoft.com/office/drawing/2014/main" val="20001"/>
                    </a:ext>
                  </a:extLst>
                </a:gridCol>
                <a:gridCol w="4938717">
                  <a:extLst>
                    <a:ext uri="{9D8B030D-6E8A-4147-A177-3AD203B41FA5}">
                      <a16:colId xmlns:a16="http://schemas.microsoft.com/office/drawing/2014/main" val="20002"/>
                    </a:ext>
                  </a:extLst>
                </a:gridCol>
              </a:tblGrid>
              <a:tr h="422599">
                <a:tc>
                  <a:txBody>
                    <a:bodyPr/>
                    <a:lstStyle/>
                    <a:p>
                      <a:r>
                        <a:rPr lang="en-US" dirty="0"/>
                        <a:t>Role</a:t>
                      </a: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R&amp;D Phase</a:t>
                      </a:r>
                    </a:p>
                  </a:txBody>
                  <a:tcPr anchor="b">
                    <a:lnT w="12700" cap="flat" cmpd="sng" algn="ctr">
                      <a:solidFill>
                        <a:schemeClr val="tx1"/>
                      </a:solidFill>
                      <a:prstDash val="solid"/>
                      <a:round/>
                      <a:headEnd type="none" w="med" len="med"/>
                      <a:tailEnd type="none" w="med" len="med"/>
                    </a:lnT>
                  </a:tcPr>
                </a:tc>
                <a:tc>
                  <a:txBody>
                    <a:bodyPr/>
                    <a:lstStyle/>
                    <a:p>
                      <a:r>
                        <a:rPr lang="en-US" dirty="0"/>
                        <a:t>Challenges</a:t>
                      </a:r>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2371316">
                <a:tc>
                  <a:txBody>
                    <a:bodyPr/>
                    <a:lstStyle/>
                    <a:p>
                      <a:r>
                        <a:rPr lang="en-US" sz="1600" dirty="0"/>
                        <a:t>Pharmacokinetic Scientist</a:t>
                      </a:r>
                      <a:endParaRPr lang="en-US" sz="1600" dirty="0">
                        <a:solidFill>
                          <a:schemeClr val="tx1">
                            <a:lumMod val="75000"/>
                          </a:schemeClr>
                        </a:solidFill>
                        <a:latin typeface="Trebuchet MS" pitchFamily="34" charset="0"/>
                      </a:endParaRPr>
                    </a:p>
                  </a:txBody>
                  <a:tcPr anchor="ctr">
                    <a:lnL w="12700" cap="flat" cmpd="sng" algn="ctr">
                      <a:solidFill>
                        <a:schemeClr val="tx1"/>
                      </a:solidFill>
                      <a:prstDash val="solid"/>
                      <a:round/>
                      <a:headEnd type="none" w="med" len="med"/>
                      <a:tailEnd type="none" w="med" len="med"/>
                    </a:lnL>
                  </a:tcPr>
                </a:tc>
                <a:tc>
                  <a:txBody>
                    <a:bodyPr/>
                    <a:lstStyle/>
                    <a:p>
                      <a:r>
                        <a:rPr lang="en-US" sz="1600" dirty="0"/>
                        <a:t>Preclinical</a:t>
                      </a:r>
                      <a:endParaRPr lang="en-US" sz="1600" dirty="0">
                        <a:solidFill>
                          <a:schemeClr val="tx1">
                            <a:lumMod val="75000"/>
                          </a:schemeClr>
                        </a:solidFill>
                        <a:latin typeface="Trebuchet MS" pitchFamily="34" charset="0"/>
                      </a:endParaRPr>
                    </a:p>
                  </a:txBody>
                  <a:tcPr anchor="ctr"/>
                </a:tc>
                <a:tc>
                  <a:txBody>
                    <a:bodyPr/>
                    <a:lstStyle/>
                    <a:p>
                      <a:pPr marL="285750" indent="-285750">
                        <a:buFont typeface="Arial" panose="020B0604020202020204" pitchFamily="34" charset="0"/>
                        <a:buChar char="•"/>
                      </a:pPr>
                      <a:r>
                        <a:rPr lang="en-US" sz="1600" dirty="0"/>
                        <a:t>Effectively assessing and prioritizing lead candidates for preclinical / clinical</a:t>
                      </a:r>
                      <a:r>
                        <a:rPr lang="en-US" sz="1600" baseline="0" dirty="0"/>
                        <a:t> development</a:t>
                      </a:r>
                    </a:p>
                    <a:p>
                      <a:pPr marL="285750" indent="-285750">
                        <a:buFont typeface="Arial" panose="020B0604020202020204" pitchFamily="34" charset="0"/>
                        <a:buChar char="•"/>
                      </a:pPr>
                      <a:r>
                        <a:rPr lang="en-CA" sz="1600" baseline="0" dirty="0"/>
                        <a:t>Determining the best study designs that meet testing requirements</a:t>
                      </a:r>
                    </a:p>
                    <a:p>
                      <a:pPr marL="285750" indent="-285750">
                        <a:buFont typeface="Arial" panose="020B0604020202020204" pitchFamily="34" charset="0"/>
                        <a:buChar char="•"/>
                      </a:pPr>
                      <a:r>
                        <a:rPr lang="en-CA" sz="1600" baseline="0" dirty="0"/>
                        <a:t>Interpreting Absorption, Distribution, Metabolism, Excretion (ADME) data on drug candidates and prioritizing candidates on deliverability</a:t>
                      </a:r>
                    </a:p>
                    <a:p>
                      <a:pPr marL="285750" indent="-285750">
                        <a:buFont typeface="Arial" panose="020B0604020202020204" pitchFamily="34" charset="0"/>
                        <a:buChar char="•"/>
                      </a:pPr>
                      <a:r>
                        <a:rPr lang="en-CA" sz="1600" baseline="0" dirty="0"/>
                        <a:t>Helping to translate animal dosing and safety data to humans</a:t>
                      </a:r>
                      <a:endParaRPr lang="en-US" sz="1600" dirty="0">
                        <a:solidFill>
                          <a:schemeClr val="tx1">
                            <a:lumMod val="75000"/>
                          </a:schemeClr>
                        </a:solidFill>
                        <a:latin typeface="Trebuchet MS"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bl>
          </a:graphicData>
        </a:graphic>
      </p:graphicFrame>
      <p:sp>
        <p:nvSpPr>
          <p:cNvPr id="14" name="TextBox 2">
            <a:extLst>
              <a:ext uri="{FF2B5EF4-FFF2-40B4-BE49-F238E27FC236}">
                <a16:creationId xmlns:a16="http://schemas.microsoft.com/office/drawing/2014/main" id="{4AF0372B-0EC8-4A82-9468-BB3E9336D7C7}"/>
              </a:ext>
            </a:extLst>
          </p:cNvPr>
          <p:cNvSpPr txBox="1"/>
          <p:nvPr/>
        </p:nvSpPr>
        <p:spPr>
          <a:xfrm>
            <a:off x="234075" y="4134624"/>
            <a:ext cx="8662119" cy="2693045"/>
          </a:xfrm>
          <a:prstGeom prst="rect">
            <a:avLst/>
          </a:prstGeom>
          <a:noFill/>
        </p:spPr>
        <p:txBody>
          <a:bodyPr wrap="square" rtlCol="0">
            <a:spAutoFit/>
          </a:bodyPr>
          <a:lstStyle/>
          <a:p>
            <a:pPr defTabSz="457200">
              <a:spcAft>
                <a:spcPts val="600"/>
              </a:spcAft>
            </a:pPr>
            <a:r>
              <a:rPr lang="en-CA" sz="1600" b="1" dirty="0">
                <a:solidFill>
                  <a:srgbClr val="53565A"/>
                </a:solidFill>
              </a:rPr>
              <a:t>How does </a:t>
            </a:r>
            <a:r>
              <a:rPr lang="en-CA" sz="1600" b="1" dirty="0" err="1">
                <a:solidFill>
                  <a:srgbClr val="53565A"/>
                </a:solidFill>
              </a:rPr>
              <a:t>PharmaPendium</a:t>
            </a:r>
            <a:r>
              <a:rPr lang="en-CA" sz="1600" b="1" dirty="0">
                <a:solidFill>
                  <a:srgbClr val="53565A"/>
                </a:solidFill>
              </a:rPr>
              <a:t> support Pharmacokinetic Scientists?</a:t>
            </a:r>
          </a:p>
          <a:p>
            <a:pPr defTabSz="457200">
              <a:spcAft>
                <a:spcPts val="600"/>
              </a:spcAft>
            </a:pPr>
            <a:r>
              <a:rPr lang="en-CA" sz="1600" dirty="0">
                <a:solidFill>
                  <a:srgbClr val="53565A"/>
                </a:solidFill>
              </a:rPr>
              <a:t>Access safety, efficacy, PK and Metabolizing Enzymes and Transporter data to help inform drug development strategies. </a:t>
            </a:r>
          </a:p>
          <a:p>
            <a:pPr marL="285750" indent="-285750" defTabSz="457200">
              <a:spcAft>
                <a:spcPts val="600"/>
              </a:spcAft>
              <a:buFont typeface="Arial" panose="020B0604020202020204" pitchFamily="34" charset="0"/>
              <a:buChar char="•"/>
            </a:pPr>
            <a:r>
              <a:rPr lang="en-CA" sz="1600" dirty="0">
                <a:solidFill>
                  <a:srgbClr val="53565A"/>
                </a:solidFill>
              </a:rPr>
              <a:t>Inform PK study design by looking at in vivo and in vitro models used to support preclinical and clinical research of similar drugs, drug classes.</a:t>
            </a:r>
          </a:p>
          <a:p>
            <a:pPr marL="285750" indent="-285750" defTabSz="457200">
              <a:spcAft>
                <a:spcPts val="600"/>
              </a:spcAft>
              <a:buFont typeface="Arial" panose="020B0604020202020204" pitchFamily="34" charset="0"/>
              <a:buChar char="•"/>
            </a:pPr>
            <a:r>
              <a:rPr lang="en-CA" sz="1600" dirty="0">
                <a:solidFill>
                  <a:srgbClr val="53565A"/>
                </a:solidFill>
              </a:rPr>
              <a:t>Leverage lessons learned from precedents found in regulatory documents and extracted preclinical and clinical data from drug approvals. </a:t>
            </a:r>
          </a:p>
          <a:p>
            <a:pPr marL="285750" indent="-285750" defTabSz="457200">
              <a:spcAft>
                <a:spcPts val="600"/>
              </a:spcAft>
              <a:buFont typeface="Arial" panose="020B0604020202020204" pitchFamily="34" charset="0"/>
              <a:buChar char="•"/>
            </a:pPr>
            <a:r>
              <a:rPr lang="en-CA" sz="1600" dirty="0">
                <a:solidFill>
                  <a:srgbClr val="53565A"/>
                </a:solidFill>
              </a:rPr>
              <a:t>Gain insights from comparative data on the translatability of preclinical experimental data.</a:t>
            </a:r>
          </a:p>
          <a:p>
            <a:pPr marL="285750" indent="-285750" defTabSz="457200">
              <a:spcAft>
                <a:spcPts val="600"/>
              </a:spcAft>
              <a:buFont typeface="Arial" panose="020B0604020202020204" pitchFamily="34" charset="0"/>
              <a:buChar char="•"/>
            </a:pPr>
            <a:r>
              <a:rPr lang="en-CA" sz="1600" dirty="0">
                <a:solidFill>
                  <a:srgbClr val="53565A"/>
                </a:solidFill>
              </a:rPr>
              <a:t>Build models to compute potential PK properties for their drug candidates.</a:t>
            </a:r>
          </a:p>
        </p:txBody>
      </p:sp>
      <p:sp>
        <p:nvSpPr>
          <p:cNvPr id="16" name="Title 3">
            <a:extLst>
              <a:ext uri="{FF2B5EF4-FFF2-40B4-BE49-F238E27FC236}">
                <a16:creationId xmlns:a16="http://schemas.microsoft.com/office/drawing/2014/main" id="{A6FD59DA-E6CC-4609-B262-4157088FB793}"/>
              </a:ext>
            </a:extLst>
          </p:cNvPr>
          <p:cNvSpPr>
            <a:spLocks noGrp="1"/>
          </p:cNvSpPr>
          <p:nvPr>
            <p:ph type="title"/>
          </p:nvPr>
        </p:nvSpPr>
        <p:spPr>
          <a:xfrm>
            <a:off x="576263" y="370375"/>
            <a:ext cx="7991475" cy="462759"/>
          </a:xfrm>
        </p:spPr>
        <p:txBody>
          <a:bodyPr/>
          <a:lstStyle/>
          <a:p>
            <a:pPr defTabSz="457200">
              <a:spcAft>
                <a:spcPts val="600"/>
              </a:spcAft>
            </a:pPr>
            <a:r>
              <a:rPr lang="en-CA" b="1" dirty="0">
                <a:solidFill>
                  <a:srgbClr val="53565A"/>
                </a:solidFill>
              </a:rPr>
              <a:t>How does PharmaPendium support Pharmacokinetic Scientists?</a:t>
            </a:r>
          </a:p>
        </p:txBody>
      </p:sp>
    </p:spTree>
    <p:extLst>
      <p:ext uri="{BB962C8B-B14F-4D97-AF65-F5344CB8AC3E}">
        <p14:creationId xmlns:p14="http://schemas.microsoft.com/office/powerpoint/2010/main" val="379205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10.06.2020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14" name="TextBox 2">
            <a:extLst>
              <a:ext uri="{FF2B5EF4-FFF2-40B4-BE49-F238E27FC236}">
                <a16:creationId xmlns:a16="http://schemas.microsoft.com/office/drawing/2014/main" id="{4AF0372B-0EC8-4A82-9468-BB3E9336D7C7}"/>
              </a:ext>
            </a:extLst>
          </p:cNvPr>
          <p:cNvSpPr txBox="1"/>
          <p:nvPr/>
        </p:nvSpPr>
        <p:spPr>
          <a:xfrm>
            <a:off x="353345" y="1431173"/>
            <a:ext cx="8662119" cy="2693045"/>
          </a:xfrm>
          <a:prstGeom prst="rect">
            <a:avLst/>
          </a:prstGeom>
          <a:noFill/>
        </p:spPr>
        <p:txBody>
          <a:bodyPr wrap="square" rtlCol="0">
            <a:spAutoFit/>
          </a:bodyPr>
          <a:lstStyle/>
          <a:p>
            <a:pPr defTabSz="457200">
              <a:spcAft>
                <a:spcPts val="600"/>
              </a:spcAft>
            </a:pPr>
            <a:r>
              <a:rPr lang="en-CA" sz="1600" b="1" dirty="0">
                <a:solidFill>
                  <a:srgbClr val="53565A"/>
                </a:solidFill>
              </a:rPr>
              <a:t>How does </a:t>
            </a:r>
            <a:r>
              <a:rPr lang="en-CA" sz="1600" b="1" dirty="0" err="1">
                <a:solidFill>
                  <a:srgbClr val="53565A"/>
                </a:solidFill>
              </a:rPr>
              <a:t>PharmaPendium</a:t>
            </a:r>
            <a:r>
              <a:rPr lang="en-CA" sz="1600" b="1" dirty="0">
                <a:solidFill>
                  <a:srgbClr val="53565A"/>
                </a:solidFill>
              </a:rPr>
              <a:t> support Pharmacokinetic Scientists?</a:t>
            </a:r>
          </a:p>
          <a:p>
            <a:pPr defTabSz="457200">
              <a:spcAft>
                <a:spcPts val="600"/>
              </a:spcAft>
            </a:pPr>
            <a:r>
              <a:rPr lang="en-CA" sz="1600" dirty="0">
                <a:solidFill>
                  <a:srgbClr val="53565A"/>
                </a:solidFill>
              </a:rPr>
              <a:t>Access safety, efficacy, PK and Metabolizing Enzymes and Transporter data to help inform drug development strategies. </a:t>
            </a:r>
          </a:p>
          <a:p>
            <a:pPr marL="285750" indent="-285750" defTabSz="457200">
              <a:spcAft>
                <a:spcPts val="600"/>
              </a:spcAft>
              <a:buFont typeface="Arial" panose="020B0604020202020204" pitchFamily="34" charset="0"/>
              <a:buChar char="•"/>
            </a:pPr>
            <a:r>
              <a:rPr lang="en-CA" sz="1600" dirty="0">
                <a:solidFill>
                  <a:srgbClr val="53565A"/>
                </a:solidFill>
              </a:rPr>
              <a:t>Inform PK study design by looking at in vivo and in vitro models used to support preclinical and clinical research of similar drugs, drug classes.</a:t>
            </a:r>
          </a:p>
          <a:p>
            <a:pPr marL="285750" indent="-285750" defTabSz="457200">
              <a:spcAft>
                <a:spcPts val="600"/>
              </a:spcAft>
              <a:buFont typeface="Arial" panose="020B0604020202020204" pitchFamily="34" charset="0"/>
              <a:buChar char="•"/>
            </a:pPr>
            <a:r>
              <a:rPr lang="en-CA" sz="1600" dirty="0">
                <a:solidFill>
                  <a:srgbClr val="53565A"/>
                </a:solidFill>
              </a:rPr>
              <a:t>Leverage lessons learned from precedents found in regulatory documents and extracted preclinical and clinical data from drug approvals. </a:t>
            </a:r>
          </a:p>
          <a:p>
            <a:pPr marL="285750" indent="-285750" defTabSz="457200">
              <a:spcAft>
                <a:spcPts val="600"/>
              </a:spcAft>
              <a:buFont typeface="Arial" panose="020B0604020202020204" pitchFamily="34" charset="0"/>
              <a:buChar char="•"/>
            </a:pPr>
            <a:r>
              <a:rPr lang="en-CA" sz="1600" dirty="0">
                <a:solidFill>
                  <a:srgbClr val="53565A"/>
                </a:solidFill>
              </a:rPr>
              <a:t>Gain insights from comparative data on the translatability of preclinical experimental data.</a:t>
            </a:r>
          </a:p>
          <a:p>
            <a:pPr marL="285750" indent="-285750" defTabSz="457200">
              <a:spcAft>
                <a:spcPts val="600"/>
              </a:spcAft>
              <a:buFont typeface="Arial" panose="020B0604020202020204" pitchFamily="34" charset="0"/>
              <a:buChar char="•"/>
            </a:pPr>
            <a:r>
              <a:rPr lang="en-CA" sz="1600" dirty="0">
                <a:solidFill>
                  <a:srgbClr val="53565A"/>
                </a:solidFill>
              </a:rPr>
              <a:t>Build models to compute potential PK properties for their drug candidates.</a:t>
            </a:r>
          </a:p>
        </p:txBody>
      </p:sp>
      <p:sp>
        <p:nvSpPr>
          <p:cNvPr id="16" name="Title 3">
            <a:extLst>
              <a:ext uri="{FF2B5EF4-FFF2-40B4-BE49-F238E27FC236}">
                <a16:creationId xmlns:a16="http://schemas.microsoft.com/office/drawing/2014/main" id="{A6FD59DA-E6CC-4609-B262-4157088FB793}"/>
              </a:ext>
            </a:extLst>
          </p:cNvPr>
          <p:cNvSpPr>
            <a:spLocks noGrp="1"/>
          </p:cNvSpPr>
          <p:nvPr>
            <p:ph type="title"/>
          </p:nvPr>
        </p:nvSpPr>
        <p:spPr>
          <a:xfrm>
            <a:off x="576263" y="370375"/>
            <a:ext cx="7991475" cy="462759"/>
          </a:xfrm>
        </p:spPr>
        <p:txBody>
          <a:bodyPr/>
          <a:lstStyle/>
          <a:p>
            <a:pPr defTabSz="457200">
              <a:spcAft>
                <a:spcPts val="600"/>
              </a:spcAft>
            </a:pPr>
            <a:r>
              <a:rPr lang="en-CA" b="1" dirty="0">
                <a:solidFill>
                  <a:srgbClr val="53565A"/>
                </a:solidFill>
              </a:rPr>
              <a:t>How does PharmaPendium support Pharmacokinetic Scientists?</a:t>
            </a:r>
          </a:p>
        </p:txBody>
      </p:sp>
    </p:spTree>
    <p:extLst>
      <p:ext uri="{BB962C8B-B14F-4D97-AF65-F5344CB8AC3E}">
        <p14:creationId xmlns:p14="http://schemas.microsoft.com/office/powerpoint/2010/main" val="156044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10.06.2020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14" name="TextBox 2">
            <a:extLst>
              <a:ext uri="{FF2B5EF4-FFF2-40B4-BE49-F238E27FC236}">
                <a16:creationId xmlns:a16="http://schemas.microsoft.com/office/drawing/2014/main" id="{4AF0372B-0EC8-4A82-9468-BB3E9336D7C7}"/>
              </a:ext>
            </a:extLst>
          </p:cNvPr>
          <p:cNvSpPr txBox="1"/>
          <p:nvPr/>
        </p:nvSpPr>
        <p:spPr>
          <a:xfrm>
            <a:off x="481881" y="1297173"/>
            <a:ext cx="8662119" cy="2769989"/>
          </a:xfrm>
          <a:prstGeom prst="rect">
            <a:avLst/>
          </a:prstGeom>
          <a:noFill/>
        </p:spPr>
        <p:txBody>
          <a:bodyPr wrap="square" rtlCol="0">
            <a:spAutoFit/>
          </a:bodyPr>
          <a:lstStyle/>
          <a:p>
            <a:pPr marL="285750" indent="-285750" defTabSz="457200">
              <a:spcAft>
                <a:spcPts val="600"/>
              </a:spcAft>
              <a:buFont typeface="Arial" panose="020B0604020202020204" pitchFamily="34" charset="0"/>
              <a:buChar char="•"/>
            </a:pPr>
            <a:r>
              <a:rPr lang="en-US" sz="1600" dirty="0"/>
              <a:t>Is the drug safe and effective within the therapeutic window? </a:t>
            </a:r>
          </a:p>
          <a:p>
            <a:pPr marL="285750" indent="-285750" defTabSz="457200">
              <a:spcAft>
                <a:spcPts val="600"/>
              </a:spcAft>
              <a:buFont typeface="Arial" panose="020B0604020202020204" pitchFamily="34" charset="0"/>
              <a:buChar char="•"/>
            </a:pPr>
            <a:r>
              <a:rPr lang="en-US" sz="1600" dirty="0"/>
              <a:t>How much drug gets to where it needs to go? </a:t>
            </a:r>
          </a:p>
          <a:p>
            <a:pPr marL="285750" indent="-285750" defTabSz="457200">
              <a:spcAft>
                <a:spcPts val="600"/>
              </a:spcAft>
              <a:buFont typeface="Arial" panose="020B0604020202020204" pitchFamily="34" charset="0"/>
              <a:buChar char="•"/>
            </a:pPr>
            <a:r>
              <a:rPr lang="en-US" sz="1600" dirty="0"/>
              <a:t>What is the bioavailability of the drug? </a:t>
            </a:r>
          </a:p>
          <a:p>
            <a:pPr marL="285750" indent="-285750" defTabSz="457200">
              <a:spcAft>
                <a:spcPts val="600"/>
              </a:spcAft>
              <a:buFont typeface="Arial" panose="020B0604020202020204" pitchFamily="34" charset="0"/>
              <a:buChar char="•"/>
            </a:pPr>
            <a:r>
              <a:rPr lang="en-US" sz="1600" dirty="0"/>
              <a:t>Which animal model translated the best to humans in drugs similar to the one in development? </a:t>
            </a:r>
          </a:p>
          <a:p>
            <a:pPr marL="285750" indent="-285750" defTabSz="457200">
              <a:spcAft>
                <a:spcPts val="600"/>
              </a:spcAft>
              <a:buFont typeface="Arial" panose="020B0604020202020204" pitchFamily="34" charset="0"/>
              <a:buChar char="•"/>
            </a:pPr>
            <a:r>
              <a:rPr lang="en-US" sz="1600" dirty="0"/>
              <a:t>What is the maximum tolerated dose for drugs similar to the one under development? </a:t>
            </a:r>
          </a:p>
          <a:p>
            <a:pPr marL="285750" indent="-285750" defTabSz="457200">
              <a:spcAft>
                <a:spcPts val="600"/>
              </a:spcAft>
              <a:buFont typeface="Arial" panose="020B0604020202020204" pitchFamily="34" charset="0"/>
              <a:buChar char="•"/>
            </a:pPr>
            <a:r>
              <a:rPr lang="en-US" sz="1600" dirty="0"/>
              <a:t>What new secondary experiments need to be run prior to submission, if any? How were these experiments designed? </a:t>
            </a:r>
          </a:p>
          <a:p>
            <a:pPr marL="285750" indent="-285750" defTabSz="457200">
              <a:spcAft>
                <a:spcPts val="600"/>
              </a:spcAft>
              <a:buFont typeface="Arial" panose="020B0604020202020204" pitchFamily="34" charset="0"/>
              <a:buChar char="•"/>
            </a:pPr>
            <a:r>
              <a:rPr lang="en-US" sz="1600" dirty="0"/>
              <a:t>Can I cite a previously-run experiment from a similar drug?</a:t>
            </a:r>
            <a:endParaRPr lang="en-CA" sz="1600" dirty="0">
              <a:solidFill>
                <a:srgbClr val="53565A"/>
              </a:solidFill>
            </a:endParaRPr>
          </a:p>
        </p:txBody>
      </p:sp>
      <p:sp>
        <p:nvSpPr>
          <p:cNvPr id="16" name="Title 3">
            <a:extLst>
              <a:ext uri="{FF2B5EF4-FFF2-40B4-BE49-F238E27FC236}">
                <a16:creationId xmlns:a16="http://schemas.microsoft.com/office/drawing/2014/main" id="{A6FD59DA-E6CC-4609-B262-4157088FB793}"/>
              </a:ext>
            </a:extLst>
          </p:cNvPr>
          <p:cNvSpPr>
            <a:spLocks noGrp="1"/>
          </p:cNvSpPr>
          <p:nvPr>
            <p:ph type="title"/>
          </p:nvPr>
        </p:nvSpPr>
        <p:spPr>
          <a:xfrm>
            <a:off x="576263" y="370375"/>
            <a:ext cx="7991475" cy="462759"/>
          </a:xfrm>
        </p:spPr>
        <p:txBody>
          <a:bodyPr/>
          <a:lstStyle/>
          <a:p>
            <a:pPr defTabSz="457200">
              <a:spcAft>
                <a:spcPts val="600"/>
              </a:spcAft>
            </a:pPr>
            <a:r>
              <a:rPr lang="en-US" dirty="0"/>
              <a:t>Answer critical drug development questions, including: </a:t>
            </a:r>
            <a:endParaRPr lang="en-CA" b="1" dirty="0">
              <a:solidFill>
                <a:srgbClr val="53565A"/>
              </a:solidFill>
            </a:endParaRPr>
          </a:p>
        </p:txBody>
      </p:sp>
    </p:spTree>
    <p:extLst>
      <p:ext uri="{BB962C8B-B14F-4D97-AF65-F5344CB8AC3E}">
        <p14:creationId xmlns:p14="http://schemas.microsoft.com/office/powerpoint/2010/main" val="149149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10.06.2020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Example question</a:t>
            </a:r>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469079" y="1237591"/>
            <a:ext cx="7991475" cy="3264797"/>
          </a:xfrm>
        </p:spPr>
        <p:txBody>
          <a:bodyPr>
            <a:normAutofit/>
          </a:bodyPr>
          <a:lstStyle/>
          <a:p>
            <a:pPr algn="ctr"/>
            <a:r>
              <a:rPr lang="en-US" sz="2400" i="1" dirty="0">
                <a:solidFill>
                  <a:srgbClr val="FF6C00"/>
                </a:solidFill>
              </a:rPr>
              <a:t>I am developing a monoclonal antibody for Crohn's disease. What </a:t>
            </a:r>
            <a:r>
              <a:rPr lang="en-US" sz="2400" i="1" dirty="0" err="1">
                <a:solidFill>
                  <a:srgbClr val="FF6C00"/>
                </a:solidFill>
              </a:rPr>
              <a:t>Cmax</a:t>
            </a:r>
            <a:r>
              <a:rPr lang="en-US" sz="2400" i="1" dirty="0">
                <a:solidFill>
                  <a:srgbClr val="FF6C00"/>
                </a:solidFill>
              </a:rPr>
              <a:t> data is available on currently marketed drugs on Crohn’s disease?  </a:t>
            </a:r>
          </a:p>
        </p:txBody>
      </p:sp>
      <p:sp>
        <p:nvSpPr>
          <p:cNvPr id="5" name="Rechthoek 4">
            <a:extLst>
              <a:ext uri="{FF2B5EF4-FFF2-40B4-BE49-F238E27FC236}">
                <a16:creationId xmlns:a16="http://schemas.microsoft.com/office/drawing/2014/main" id="{2C312462-17A0-4E60-888D-9CE22DFEF81B}"/>
              </a:ext>
            </a:extLst>
          </p:cNvPr>
          <p:cNvSpPr/>
          <p:nvPr/>
        </p:nvSpPr>
        <p:spPr>
          <a:xfrm>
            <a:off x="5167320" y="3755480"/>
            <a:ext cx="2272995" cy="646331"/>
          </a:xfrm>
          <a:prstGeom prst="rect">
            <a:avLst/>
          </a:prstGeom>
        </p:spPr>
        <p:txBody>
          <a:bodyPr wrap="none">
            <a:spAutoFit/>
          </a:bodyPr>
          <a:lstStyle/>
          <a:p>
            <a:r>
              <a:rPr lang="en-US" b="1" dirty="0"/>
              <a:t>Sherry Winter, PhD</a:t>
            </a:r>
          </a:p>
          <a:p>
            <a:r>
              <a:rPr lang="en-US" b="1" dirty="0"/>
              <a:t>product manager</a:t>
            </a:r>
          </a:p>
        </p:txBody>
      </p:sp>
      <p:pic>
        <p:nvPicPr>
          <p:cNvPr id="8" name="Picture 2" descr="C:\Users\winters1\AppData\Local\Microsoft\Windows\Temporary Internet Files\Content.Outlook\2B9M5XKO\Photo_Winter1.jpg">
            <a:extLst>
              <a:ext uri="{FF2B5EF4-FFF2-40B4-BE49-F238E27FC236}">
                <a16:creationId xmlns:a16="http://schemas.microsoft.com/office/drawing/2014/main" id="{E462B0F4-6D75-4D77-823B-4E85E43278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0315" y="3244247"/>
            <a:ext cx="1458789" cy="1668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14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58548ee3-17bf-4654-8739-8e54e210318d">
      <UserInfo>
        <DisplayName>Breen, Matthew (ELS-PHI)</DisplayName>
        <AccountId>2777</AccountId>
        <AccountType/>
      </UserInfo>
    </SharedWithUsers>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Props1.xml><?xml version="1.0" encoding="utf-8"?>
<ds:datastoreItem xmlns:ds="http://schemas.openxmlformats.org/officeDocument/2006/customXml" ds:itemID="{643513B6-EF8D-4A43-BBE7-2DF867577BD5}"/>
</file>

<file path=customXml/itemProps2.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3.xml><?xml version="1.0" encoding="utf-8"?>
<ds:datastoreItem xmlns:ds="http://schemas.openxmlformats.org/officeDocument/2006/customXml" ds:itemID="{DE03675D-8D64-4E18-9DFC-91B79FDF8D8B}">
  <ds:schemaRefs>
    <ds:schemaRef ds:uri="http://schemas.microsoft.com/office/2006/documentManagement/types"/>
    <ds:schemaRef ds:uri="6dc7b1fc-a42c-4787-81d2-6038e501572a"/>
    <ds:schemaRef ds:uri="http://schemas.microsoft.com/office/infopath/2007/PartnerControls"/>
    <ds:schemaRef ds:uri="http://purl.org/dc/elements/1.1/"/>
    <ds:schemaRef ds:uri="9899b366-7b72-454c-89d4-c9d65b6b2d09"/>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625</Words>
  <Application>Microsoft Office PowerPoint</Application>
  <PresentationFormat>On-screen Show (16:9)</PresentationFormat>
  <Paragraphs>70</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Courier New</vt:lpstr>
      <vt:lpstr>Trebuchet MS</vt:lpstr>
      <vt:lpstr>Elsevier</vt:lpstr>
      <vt:lpstr>Browsing for Pharmacokinetic data </vt:lpstr>
      <vt:lpstr>Learning objective </vt:lpstr>
      <vt:lpstr>How does PharmaPendium support Pharmacokinetic Scientists?</vt:lpstr>
      <vt:lpstr>How does PharmaPendium support Pharmacokinetic Scientists?</vt:lpstr>
      <vt:lpstr>Answer critical drug development questions, including: </vt:lpstr>
      <vt:lpstr>Example question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2020-06-10T07:27:15Z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